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2" r:id="rId3"/>
  </p:sldMasterIdLst>
  <p:notesMasterIdLst>
    <p:notesMasterId r:id="rId14"/>
  </p:notesMasterIdLst>
  <p:sldIdLst>
    <p:sldId id="256" r:id="rId4"/>
    <p:sldId id="279" r:id="rId5"/>
    <p:sldId id="273" r:id="rId6"/>
    <p:sldId id="272" r:id="rId7"/>
    <p:sldId id="278" r:id="rId8"/>
    <p:sldId id="275" r:id="rId9"/>
    <p:sldId id="269" r:id="rId10"/>
    <p:sldId id="274" r:id="rId11"/>
    <p:sldId id="276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4" pos="7040" userDrawn="1">
          <p15:clr>
            <a:srgbClr val="A4A3A4"/>
          </p15:clr>
        </p15:guide>
        <p15:guide id="5" pos="3712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3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can Cotterill" initials="DC" lastIdx="1" clrIdx="0">
    <p:extLst>
      <p:ext uri="{19B8F6BF-5375-455C-9EA6-DF929625EA0E}">
        <p15:presenceInfo xmlns:p15="http://schemas.microsoft.com/office/powerpoint/2012/main" userId="Duncan Cotter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9" autoAdjust="0"/>
    <p:restoredTop sz="94660"/>
  </p:normalViewPr>
  <p:slideViewPr>
    <p:cSldViewPr showGuides="1">
      <p:cViewPr varScale="1">
        <p:scale>
          <a:sx n="88" d="100"/>
          <a:sy n="88" d="100"/>
        </p:scale>
        <p:origin x="408" y="67"/>
      </p:cViewPr>
      <p:guideLst>
        <p:guide orient="horz" pos="1296"/>
        <p:guide orient="horz" pos="3888"/>
        <p:guide pos="512"/>
        <p:guide pos="7040"/>
        <p:guide pos="3712"/>
        <p:guide pos="3840"/>
        <p:guide pos="53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9D1E-2DC5-4DFA-86F0-245E3DD0E1B8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9C42-2734-4979-AC9B-22947BB346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s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10896600" cy="6857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5200" y="1861754"/>
            <a:ext cx="3632200" cy="14477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9136" y="5791200"/>
            <a:ext cx="4368800" cy="381000"/>
          </a:xfrm>
        </p:spPr>
        <p:txBody>
          <a:bodyPr>
            <a:normAutofit/>
          </a:bodyPr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78152" y="3801162"/>
            <a:ext cx="28448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48603" y="5854020"/>
            <a:ext cx="0" cy="228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36" y="570032"/>
            <a:ext cx="3011616" cy="87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s-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8991600" cy="6857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7648" y="1861754"/>
            <a:ext cx="3639752" cy="14477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1584" y="5791200"/>
            <a:ext cx="4368800" cy="381000"/>
          </a:xfrm>
        </p:spPr>
        <p:txBody>
          <a:bodyPr>
            <a:normAutofit/>
          </a:bodyPr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70600" y="3801162"/>
            <a:ext cx="28448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41051" y="5854020"/>
            <a:ext cx="0" cy="228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84" y="570032"/>
            <a:ext cx="3011616" cy="87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2400"/>
            <a:ext cx="12192000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937AB37-9C78-497F-8CBA-81C33E9716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06896" y="6477000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250289"/>
            <a:ext cx="2402705" cy="700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2400"/>
            <a:ext cx="12192000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057401"/>
            <a:ext cx="5080000" cy="40687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057401"/>
            <a:ext cx="5080000" cy="40687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937AB37-9C78-497F-8CBA-81C33E9716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906896" y="6477000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250289"/>
            <a:ext cx="2402705" cy="700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438400"/>
            <a:ext cx="9144000" cy="3810000"/>
          </a:xfrm>
        </p:spPr>
        <p:txBody>
          <a:bodyPr anchor="t" anchorCtr="0">
            <a:no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47429"/>
            <a:ext cx="2402702" cy="7002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2400"/>
            <a:ext cx="12192000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E937AB37-9C78-497F-8CBA-81C33E9716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06896" y="6477000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250289"/>
            <a:ext cx="2402705" cy="700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2400"/>
            <a:ext cx="12192000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057401"/>
            <a:ext cx="5080000" cy="40687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057401"/>
            <a:ext cx="5080000" cy="40687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E937AB37-9C78-497F-8CBA-81C33E9716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906896" y="6477000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250289"/>
            <a:ext cx="2402705" cy="700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438400"/>
            <a:ext cx="9144000" cy="3810000"/>
          </a:xfrm>
        </p:spPr>
        <p:txBody>
          <a:bodyPr anchor="t" anchorCtr="0">
            <a:no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47429"/>
            <a:ext cx="2402702" cy="7002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s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525000" cy="6857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5200" y="1861754"/>
            <a:ext cx="3632200" cy="14477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9136" y="5791200"/>
            <a:ext cx="4368800" cy="381000"/>
          </a:xfrm>
        </p:spPr>
        <p:txBody>
          <a:bodyPr>
            <a:normAutofit/>
          </a:bodyPr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78152" y="3801162"/>
            <a:ext cx="28448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48603" y="5854020"/>
            <a:ext cx="0" cy="228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36" y="570032"/>
            <a:ext cx="3011616" cy="87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2400"/>
            <a:ext cx="12192000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937AB37-9C78-497F-8CBA-81C33E9716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06896" y="6477000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250289"/>
            <a:ext cx="2402705" cy="700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2400"/>
            <a:ext cx="12192000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057401"/>
            <a:ext cx="5080000" cy="40687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057401"/>
            <a:ext cx="5080000" cy="40687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937AB37-9C78-497F-8CBA-81C33E9716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906896" y="6477000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250289"/>
            <a:ext cx="2402705" cy="700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438400"/>
            <a:ext cx="9144000" cy="3810000"/>
          </a:xfrm>
        </p:spPr>
        <p:txBody>
          <a:bodyPr anchor="t" anchorCtr="0">
            <a:no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47429"/>
            <a:ext cx="2402702" cy="70029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81000"/>
            <a:ext cx="76200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57401"/>
            <a:ext cx="76200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</a:t>
            </a:r>
            <a:fld id="{E937AB37-9C78-497F-8CBA-81C33E9716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69863" indent="-169863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47663" indent="-1778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81000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57401"/>
            <a:ext cx="76200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E937AB37-9C78-497F-8CBA-81C33E9716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69863" indent="-169863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47663" indent="-1778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81000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57401"/>
            <a:ext cx="76200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E937AB37-9C78-497F-8CBA-81C33E9716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69863" indent="-169863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47663" indent="-1778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qc.govt.nz/sites/public_files/documents/performance-reports/Feb-19_Dashboard-web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8152" y="2293807"/>
            <a:ext cx="3632200" cy="1447799"/>
          </a:xfrm>
        </p:spPr>
        <p:txBody>
          <a:bodyPr/>
          <a:lstStyle/>
          <a:p>
            <a:r>
              <a:rPr lang="en-US" sz="2600" dirty="0" smtClean="0"/>
              <a:t>Resolution of insurance claims arising out of the Canterbury earthquakes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Specific advice should always be obtained before relying on any aspect of the content of this presentation or associated materials.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78152" y="4218677"/>
            <a:ext cx="3258208" cy="1082531"/>
          </a:xfrm>
        </p:spPr>
        <p:txBody>
          <a:bodyPr/>
          <a:lstStyle/>
          <a:p>
            <a:fld id="{A632A511-64FA-45D6-A02E-051C699D594A}" type="datetime3">
              <a:rPr lang="en-US" smtClean="0"/>
              <a:pPr/>
              <a:t>10 April 2019</a:t>
            </a:fld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Jonathan Scragg, Partner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-110542"/>
            <a:ext cx="7620000" cy="1295400"/>
          </a:xfrm>
        </p:spPr>
        <p:txBody>
          <a:bodyPr/>
          <a:lstStyle/>
          <a:p>
            <a:r>
              <a:rPr lang="en-NZ" dirty="0" smtClean="0"/>
              <a:t>Proposed Tribunal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594" y="1192438"/>
            <a:ext cx="7401545" cy="4467943"/>
          </a:xfrm>
        </p:spPr>
        <p:txBody>
          <a:bodyPr>
            <a:noAutofit/>
          </a:bodyPr>
          <a:lstStyle/>
          <a:p>
            <a:pPr marL="455613" lvl="1" indent="-285750">
              <a:lnSpc>
                <a:spcPct val="200000"/>
              </a:lnSpc>
            </a:pPr>
            <a:r>
              <a:rPr lang="en-NZ" sz="1300" dirty="0" smtClean="0"/>
              <a:t>The Canterbury Earthquakes Insurance Tribunal is intended to </a:t>
            </a:r>
            <a:r>
              <a:rPr lang="en-NZ" sz="1300" dirty="0" smtClean="0"/>
              <a:t>provide fair, speedy, flexible and cost–effective </a:t>
            </a:r>
            <a:r>
              <a:rPr lang="en-NZ" sz="1300" dirty="0" smtClean="0"/>
              <a:t>resolution of disputes.  </a:t>
            </a:r>
          </a:p>
          <a:p>
            <a:pPr marL="455613" lvl="1" indent="-285750">
              <a:lnSpc>
                <a:spcPct val="200000"/>
              </a:lnSpc>
            </a:pPr>
            <a:r>
              <a:rPr lang="en-NZ" sz="1300" dirty="0" smtClean="0"/>
              <a:t>An</a:t>
            </a:r>
            <a:r>
              <a:rPr lang="en-NZ" sz="1300" dirty="0" smtClean="0"/>
              <a:t> </a:t>
            </a:r>
            <a:r>
              <a:rPr lang="en-NZ" sz="1300" dirty="0" smtClean="0"/>
              <a:t>independent judicial </a:t>
            </a:r>
            <a:r>
              <a:rPr lang="en-NZ" sz="1300" dirty="0" smtClean="0"/>
              <a:t>body.</a:t>
            </a:r>
            <a:endParaRPr lang="en-NZ" sz="1300" dirty="0" smtClean="0"/>
          </a:p>
          <a:p>
            <a:pPr marL="455613" lvl="1" indent="-285750">
              <a:lnSpc>
                <a:spcPct val="200000"/>
              </a:lnSpc>
            </a:pPr>
            <a:r>
              <a:rPr lang="en-NZ" sz="1300" dirty="0" smtClean="0"/>
              <a:t>Will have jurisdiction over ‘</a:t>
            </a:r>
            <a:r>
              <a:rPr lang="en-NZ" sz="1300" dirty="0" smtClean="0"/>
              <a:t>Canterbury Earthquakes’ </a:t>
            </a:r>
            <a:r>
              <a:rPr lang="en-NZ" sz="1300" dirty="0" smtClean="0"/>
              <a:t>that occurred up </a:t>
            </a:r>
            <a:r>
              <a:rPr lang="en-NZ" sz="1300" dirty="0" smtClean="0"/>
              <a:t>to 31 December </a:t>
            </a:r>
            <a:r>
              <a:rPr lang="en-NZ" sz="1300" dirty="0" smtClean="0"/>
              <a:t>2011. Disputes </a:t>
            </a:r>
            <a:r>
              <a:rPr lang="en-NZ" sz="1300" dirty="0" smtClean="0"/>
              <a:t>currently in </a:t>
            </a:r>
            <a:r>
              <a:rPr lang="en-NZ" sz="1300" dirty="0" smtClean="0"/>
              <a:t>court proceedings </a:t>
            </a:r>
            <a:r>
              <a:rPr lang="en-NZ" sz="1300" dirty="0" smtClean="0"/>
              <a:t>can transfer </a:t>
            </a:r>
            <a:r>
              <a:rPr lang="en-NZ" sz="1300" dirty="0" smtClean="0"/>
              <a:t>to </a:t>
            </a:r>
            <a:r>
              <a:rPr lang="en-NZ" sz="1300" dirty="0" smtClean="0"/>
              <a:t>the tribunal.</a:t>
            </a:r>
          </a:p>
          <a:p>
            <a:pPr marL="455613" lvl="1" indent="-285750">
              <a:lnSpc>
                <a:spcPct val="200000"/>
              </a:lnSpc>
            </a:pPr>
            <a:r>
              <a:rPr lang="en-NZ" sz="1300" dirty="0" smtClean="0"/>
              <a:t>Power to have claims transferred to the District or High Court if the claim poses:</a:t>
            </a:r>
          </a:p>
          <a:p>
            <a:pPr marL="633413" lvl="2" indent="-285750">
              <a:lnSpc>
                <a:spcPct val="200000"/>
              </a:lnSpc>
            </a:pPr>
            <a:r>
              <a:rPr lang="en-NZ" sz="1300" dirty="0" smtClean="0"/>
              <a:t>Undue complexity </a:t>
            </a:r>
          </a:p>
          <a:p>
            <a:pPr marL="633413" lvl="2" indent="-285750">
              <a:lnSpc>
                <a:spcPct val="200000"/>
              </a:lnSpc>
            </a:pPr>
            <a:r>
              <a:rPr lang="en-NZ" sz="1300" dirty="0" smtClean="0"/>
              <a:t>The claim is novel </a:t>
            </a:r>
          </a:p>
          <a:p>
            <a:pPr marL="633413" lvl="2" indent="-285750">
              <a:lnSpc>
                <a:spcPct val="200000"/>
              </a:lnSpc>
            </a:pPr>
            <a:r>
              <a:rPr lang="en-NZ" sz="1300" dirty="0" smtClean="0"/>
              <a:t>The subject matter is related to a matter of proceedings already before the court </a:t>
            </a:r>
          </a:p>
          <a:p>
            <a:pPr marL="455613" lvl="1" indent="-285750">
              <a:lnSpc>
                <a:spcPct val="200000"/>
              </a:lnSpc>
            </a:pPr>
            <a:r>
              <a:rPr lang="en-NZ" sz="1300" dirty="0" smtClean="0"/>
              <a:t>Some concern as to whether the tribunal will be effective given the scale of most remaining unresolved insurance claims. </a:t>
            </a:r>
          </a:p>
          <a:p>
            <a:pPr marL="455613" lvl="1" indent="-285750">
              <a:lnSpc>
                <a:spcPct val="200000"/>
              </a:lnSpc>
            </a:pPr>
            <a:r>
              <a:rPr lang="en-NZ" sz="1300" dirty="0" smtClean="0"/>
              <a:t>Proposed tribunal remains under consideration by </a:t>
            </a:r>
            <a:r>
              <a:rPr lang="en-NZ" sz="1300" smtClean="0"/>
              <a:t>a Parliamentary select committee.</a:t>
            </a:r>
            <a:endParaRPr lang="en-NZ" sz="13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937AB37-9C78-497F-8CBA-81C33E97160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527" y="1192438"/>
            <a:ext cx="2985673" cy="225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45" y="3513274"/>
            <a:ext cx="3672855" cy="21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Contents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763" lvl="1" indent="-342900">
              <a:lnSpc>
                <a:spcPct val="200000"/>
              </a:lnSpc>
              <a:buFont typeface="+mj-lt"/>
              <a:buAutoNum type="arabicPeriod"/>
            </a:pPr>
            <a:r>
              <a:rPr lang="en-NZ" sz="1800" dirty="0" smtClean="0"/>
              <a:t>Canterbury earthquakes </a:t>
            </a:r>
          </a:p>
          <a:p>
            <a:pPr marL="512763" lvl="1" indent="-342900">
              <a:lnSpc>
                <a:spcPct val="200000"/>
              </a:lnSpc>
              <a:buFont typeface="+mj-lt"/>
              <a:buAutoNum type="arabicPeriod"/>
            </a:pPr>
            <a:r>
              <a:rPr lang="en-NZ" sz="1800" dirty="0" smtClean="0"/>
              <a:t>The Earthquake Commission</a:t>
            </a:r>
          </a:p>
          <a:p>
            <a:pPr marL="512763" lvl="1" indent="-342900">
              <a:lnSpc>
                <a:spcPct val="200000"/>
              </a:lnSpc>
              <a:buFont typeface="+mj-lt"/>
              <a:buAutoNum type="arabicPeriod"/>
            </a:pPr>
            <a:r>
              <a:rPr lang="en-NZ" sz="1800" dirty="0" smtClean="0"/>
              <a:t>Earthquake claims </a:t>
            </a:r>
          </a:p>
          <a:p>
            <a:pPr marL="512763" lvl="1" indent="-342900">
              <a:lnSpc>
                <a:spcPct val="200000"/>
              </a:lnSpc>
              <a:buFont typeface="+mj-lt"/>
              <a:buAutoNum type="arabicPeriod"/>
            </a:pPr>
            <a:r>
              <a:rPr lang="en-NZ" sz="1800" dirty="0" smtClean="0"/>
              <a:t>Dispute resolution</a:t>
            </a:r>
          </a:p>
          <a:p>
            <a:pPr marL="512763" lvl="1" indent="-342900">
              <a:lnSpc>
                <a:spcPct val="200000"/>
              </a:lnSpc>
              <a:buFont typeface="+mj-lt"/>
              <a:buAutoNum type="arabicPeriod"/>
            </a:pPr>
            <a:r>
              <a:rPr lang="en-NZ" sz="1800" dirty="0" smtClean="0"/>
              <a:t>Proposed earthquake tribunal </a:t>
            </a:r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937AB37-9C78-497F-8CBA-81C33E9716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4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Canterbury Earthquakes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NZ" b="1" dirty="0" smtClean="0"/>
              <a:t>4 September 2010</a:t>
            </a:r>
          </a:p>
          <a:p>
            <a:pPr marL="455613" lvl="1" indent="-285750">
              <a:lnSpc>
                <a:spcPct val="200000"/>
              </a:lnSpc>
            </a:pPr>
            <a:r>
              <a:rPr lang="en-NZ" dirty="0" smtClean="0"/>
              <a:t>7.1 magnitude earthquake at 4.30 am outside of Christchurch </a:t>
            </a:r>
          </a:p>
          <a:p>
            <a:pPr marL="633413" lvl="2" indent="-285750">
              <a:lnSpc>
                <a:spcPct val="200000"/>
              </a:lnSpc>
            </a:pPr>
            <a:r>
              <a:rPr lang="en-NZ" dirty="0" smtClean="0"/>
              <a:t>No fatalities </a:t>
            </a:r>
            <a:endParaRPr lang="en-NZ" dirty="0"/>
          </a:p>
          <a:p>
            <a:pPr>
              <a:lnSpc>
                <a:spcPct val="200000"/>
              </a:lnSpc>
            </a:pPr>
            <a:r>
              <a:rPr lang="en-NZ" b="1" dirty="0"/>
              <a:t>22 February 2011</a:t>
            </a:r>
          </a:p>
          <a:p>
            <a:pPr marL="455613" lvl="1" indent="-285750">
              <a:lnSpc>
                <a:spcPct val="200000"/>
              </a:lnSpc>
            </a:pPr>
            <a:r>
              <a:rPr lang="en-NZ" dirty="0"/>
              <a:t>6.1 magnitude earthquake at 12.51pm earthquake in the close to the centre of Christchurch </a:t>
            </a:r>
          </a:p>
          <a:p>
            <a:pPr marL="633413" lvl="2" indent="-285750">
              <a:lnSpc>
                <a:spcPct val="200000"/>
              </a:lnSpc>
            </a:pPr>
            <a:r>
              <a:rPr lang="en-NZ" dirty="0"/>
              <a:t>185 fatalities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NZ" dirty="0" smtClean="0"/>
              <a:t>Combined the earthquakes created the biggest </a:t>
            </a:r>
            <a:r>
              <a:rPr lang="en-NZ" dirty="0"/>
              <a:t>insurance event in New Zealand history and, at the time, the 4</a:t>
            </a:r>
            <a:r>
              <a:rPr lang="en-NZ" baseline="30000" dirty="0"/>
              <a:t>th</a:t>
            </a:r>
            <a:r>
              <a:rPr lang="en-NZ" dirty="0"/>
              <a:t> most expensive insured global natural disaster to ever occur</a:t>
            </a:r>
            <a:r>
              <a:rPr lang="en-NZ" dirty="0" smtClean="0"/>
              <a:t>.</a:t>
            </a:r>
          </a:p>
          <a:p>
            <a:pPr>
              <a:lnSpc>
                <a:spcPct val="200000"/>
              </a:lnSpc>
            </a:pPr>
            <a:endParaRPr lang="en-NZ" dirty="0"/>
          </a:p>
          <a:p>
            <a:pPr>
              <a:lnSpc>
                <a:spcPct val="200000"/>
              </a:lnSpc>
            </a:pPr>
            <a:endParaRPr lang="en-NZ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937AB37-9C78-497F-8CBA-81C33E9716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9" y="-163647"/>
            <a:ext cx="7620000" cy="1295400"/>
          </a:xfrm>
        </p:spPr>
        <p:txBody>
          <a:bodyPr/>
          <a:lstStyle/>
          <a:p>
            <a:r>
              <a:rPr lang="en-NZ" dirty="0" smtClean="0"/>
              <a:t>Destruction from the Canterbury earthquakes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12" y="2212444"/>
            <a:ext cx="5374570" cy="30555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937AB37-9C78-497F-8CBA-81C33E97160A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60721" y="1834187"/>
            <a:ext cx="6107682" cy="3433809"/>
            <a:chOff x="335360" y="1781487"/>
            <a:chExt cx="6107682" cy="34052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60" y="2132856"/>
              <a:ext cx="6107682" cy="305384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2877" y="1781487"/>
              <a:ext cx="5832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Christchurch cathedral after the February earthquake </a:t>
              </a:r>
              <a:endParaRPr lang="en-NZ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9830" y="1834188"/>
            <a:ext cx="53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Many areas of the city suffered severe liquefaction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66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Overview of Earthquake Commission (EQC)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57401"/>
            <a:ext cx="7803480" cy="4068763"/>
          </a:xfrm>
        </p:spPr>
        <p:txBody>
          <a:bodyPr>
            <a:normAutofit fontScale="92500" lnSpcReduction="20000"/>
          </a:bodyPr>
          <a:lstStyle/>
          <a:p>
            <a:pPr marL="455613" lvl="1" indent="-285750">
              <a:lnSpc>
                <a:spcPct val="150000"/>
              </a:lnSpc>
            </a:pPr>
            <a:r>
              <a:rPr lang="en-NZ" dirty="0" smtClean="0"/>
              <a:t>EQC is a New Zealand Crown entity </a:t>
            </a:r>
          </a:p>
          <a:p>
            <a:pPr marL="455613" lvl="1" indent="-285750">
              <a:lnSpc>
                <a:spcPct val="150000"/>
              </a:lnSpc>
            </a:pPr>
            <a:r>
              <a:rPr lang="en-NZ" dirty="0" smtClean="0"/>
              <a:t>EQC invests in natural disaster research and provides insurance to residential property owners </a:t>
            </a:r>
          </a:p>
          <a:p>
            <a:pPr marL="455613" lvl="1" indent="-285750">
              <a:lnSpc>
                <a:spcPct val="150000"/>
              </a:lnSpc>
            </a:pPr>
            <a:r>
              <a:rPr lang="en-NZ" dirty="0" smtClean="0"/>
              <a:t>Residential homeowners automatically have </a:t>
            </a:r>
            <a:r>
              <a:rPr lang="en-NZ" dirty="0" err="1" smtClean="0"/>
              <a:t>EQCover</a:t>
            </a:r>
            <a:r>
              <a:rPr lang="en-NZ" dirty="0" smtClean="0"/>
              <a:t> if they have a current private insurance policy that includes fire insurance </a:t>
            </a:r>
          </a:p>
          <a:p>
            <a:pPr marL="455613" lvl="1" indent="-285750">
              <a:lnSpc>
                <a:spcPct val="150000"/>
              </a:lnSpc>
            </a:pPr>
            <a:r>
              <a:rPr lang="en-NZ" dirty="0" smtClean="0"/>
              <a:t>EQC covers;</a:t>
            </a:r>
          </a:p>
          <a:p>
            <a:pPr marL="633413" lvl="2" indent="-285750">
              <a:lnSpc>
                <a:spcPct val="150000"/>
              </a:lnSpc>
            </a:pPr>
            <a:r>
              <a:rPr lang="en-NZ" dirty="0" smtClean="0"/>
              <a:t>Earthquakes </a:t>
            </a:r>
          </a:p>
          <a:p>
            <a:pPr marL="633413" lvl="2" indent="-285750">
              <a:lnSpc>
                <a:spcPct val="150000"/>
              </a:lnSpc>
            </a:pPr>
            <a:r>
              <a:rPr lang="en-NZ" dirty="0" smtClean="0"/>
              <a:t>Landslips </a:t>
            </a:r>
          </a:p>
          <a:p>
            <a:pPr marL="633413" lvl="2" indent="-285750">
              <a:lnSpc>
                <a:spcPct val="150000"/>
              </a:lnSpc>
            </a:pPr>
            <a:r>
              <a:rPr lang="en-NZ" dirty="0" smtClean="0"/>
              <a:t>Volcanic eruptions </a:t>
            </a:r>
          </a:p>
          <a:p>
            <a:pPr marL="633413" lvl="2" indent="-285750">
              <a:lnSpc>
                <a:spcPct val="150000"/>
              </a:lnSpc>
            </a:pPr>
            <a:r>
              <a:rPr lang="en-NZ" dirty="0" smtClean="0"/>
              <a:t>Hydrothermal activity </a:t>
            </a:r>
          </a:p>
          <a:p>
            <a:pPr marL="633413" lvl="2" indent="-285750">
              <a:lnSpc>
                <a:spcPct val="150000"/>
              </a:lnSpc>
            </a:pPr>
            <a:r>
              <a:rPr lang="en-NZ" dirty="0" smtClean="0"/>
              <a:t>Tsunamis </a:t>
            </a:r>
          </a:p>
          <a:p>
            <a:pPr marL="633413" lvl="2" indent="-285750">
              <a:lnSpc>
                <a:spcPct val="150000"/>
              </a:lnSpc>
            </a:pPr>
            <a:endParaRPr lang="en-NZ" dirty="0"/>
          </a:p>
          <a:p>
            <a:pPr marL="455613" lvl="1" indent="-285750">
              <a:lnSpc>
                <a:spcPct val="150000"/>
              </a:lnSpc>
            </a:pPr>
            <a:r>
              <a:rPr lang="en-NZ" dirty="0" smtClean="0"/>
              <a:t>Maximum cover is $100,000 plus GST </a:t>
            </a:r>
          </a:p>
          <a:p>
            <a:pPr marL="633413" lvl="2" indent="-285750">
              <a:lnSpc>
                <a:spcPct val="150000"/>
              </a:lnSpc>
            </a:pPr>
            <a:r>
              <a:rPr lang="en-NZ" dirty="0" smtClean="0"/>
              <a:t>GST in New Zealand is 15%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937AB37-9C78-497F-8CBA-81C33E97160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3665986"/>
            <a:ext cx="2592288" cy="2459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028700"/>
            <a:ext cx="2406824" cy="2563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/>
          <a:stretch/>
        </p:blipFill>
        <p:spPr>
          <a:xfrm>
            <a:off x="8256240" y="3665987"/>
            <a:ext cx="3630960" cy="24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-387424"/>
            <a:ext cx="7620000" cy="1295400"/>
          </a:xfrm>
        </p:spPr>
        <p:txBody>
          <a:bodyPr/>
          <a:lstStyle/>
          <a:p>
            <a:r>
              <a:rPr lang="en-NZ" dirty="0" smtClean="0"/>
              <a:t>New Zealand’s Court Hierarchy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937AB37-9C78-497F-8CBA-81C33E97160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821505" y="1033144"/>
            <a:ext cx="4419104" cy="5321152"/>
            <a:chOff x="812800" y="1124744"/>
            <a:chExt cx="4419104" cy="5321152"/>
          </a:xfrm>
        </p:grpSpPr>
        <p:grpSp>
          <p:nvGrpSpPr>
            <p:cNvPr id="37" name="Group 36"/>
            <p:cNvGrpSpPr/>
            <p:nvPr/>
          </p:nvGrpSpPr>
          <p:grpSpPr>
            <a:xfrm>
              <a:off x="812800" y="1124744"/>
              <a:ext cx="3417416" cy="5321152"/>
              <a:chOff x="812800" y="1124744"/>
              <a:chExt cx="3417416" cy="532115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812800" y="1124744"/>
                <a:ext cx="3417416" cy="7200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812800" y="2275012"/>
                <a:ext cx="3417416" cy="7200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812800" y="3425280"/>
                <a:ext cx="3417416" cy="7200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812800" y="4575548"/>
                <a:ext cx="3417416" cy="7200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2402904" y="4145360"/>
                <a:ext cx="0" cy="4301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2402904" y="2995092"/>
                <a:ext cx="0" cy="4301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2402904" y="1844824"/>
                <a:ext cx="0" cy="4301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28" name="Group 27"/>
              <p:cNvGrpSpPr/>
              <p:nvPr/>
            </p:nvGrpSpPr>
            <p:grpSpPr>
              <a:xfrm>
                <a:off x="1286780" y="1260398"/>
                <a:ext cx="2350852" cy="3859856"/>
                <a:chOff x="4331804" y="2133249"/>
                <a:chExt cx="2350852" cy="3859856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450408" y="2133249"/>
                  <a:ext cx="22322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b="1" dirty="0" smtClean="0">
                      <a:solidFill>
                        <a:schemeClr val="bg1"/>
                      </a:solidFill>
                    </a:rPr>
                    <a:t>Supreme Court </a:t>
                  </a:r>
                  <a:endParaRPr lang="en-NZ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450408" y="3318486"/>
                  <a:ext cx="22322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b="1" dirty="0" smtClean="0">
                      <a:solidFill>
                        <a:schemeClr val="bg1"/>
                      </a:solidFill>
                    </a:rPr>
                    <a:t>Court of Appeal</a:t>
                  </a:r>
                  <a:endParaRPr lang="en-NZ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331804" y="4433785"/>
                  <a:ext cx="22322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b="1" dirty="0" smtClean="0">
                      <a:solidFill>
                        <a:schemeClr val="bg1"/>
                      </a:solidFill>
                    </a:rPr>
                    <a:t>High Court </a:t>
                  </a:r>
                  <a:endParaRPr lang="en-NZ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331804" y="5623773"/>
                  <a:ext cx="22322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b="1" dirty="0" smtClean="0">
                      <a:solidFill>
                        <a:schemeClr val="bg1"/>
                      </a:solidFill>
                    </a:rPr>
                    <a:t>District Court </a:t>
                  </a:r>
                  <a:endParaRPr lang="en-NZ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Rounded Rectangle 29"/>
              <p:cNvSpPr/>
              <p:nvPr/>
            </p:nvSpPr>
            <p:spPr>
              <a:xfrm>
                <a:off x="812800" y="5725816"/>
                <a:ext cx="3417416" cy="7200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2386458" y="5295628"/>
                <a:ext cx="0" cy="4301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1270334" y="5901190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b="1" dirty="0" smtClean="0">
                    <a:solidFill>
                      <a:schemeClr val="bg1"/>
                    </a:solidFill>
                  </a:rPr>
                  <a:t>Tribunals</a:t>
                </a:r>
                <a:endParaRPr lang="en-NZ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 flipH="1">
              <a:off x="4367808" y="3745600"/>
              <a:ext cx="8640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231904" y="3745600"/>
              <a:ext cx="0" cy="2340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30" idx="3"/>
            </p:cNvCxnSpPr>
            <p:nvPr/>
          </p:nvCxnSpPr>
          <p:spPr>
            <a:xfrm flipH="1">
              <a:off x="4230216" y="6085856"/>
              <a:ext cx="10016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447928" y="4436288"/>
            <a:ext cx="2710135" cy="815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 smtClean="0"/>
              <a:t>Appeals from the earthquake tribunal will be by way of leave to the High Court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67920" y="1061741"/>
            <a:ext cx="4932736" cy="2992019"/>
            <a:chOff x="7067920" y="1061741"/>
            <a:chExt cx="4819280" cy="31859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920" y="1061741"/>
              <a:ext cx="4819280" cy="26319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067920" y="3693720"/>
              <a:ext cx="48027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An earthquake-damaged home in the Christchurch suburb of Sumner</a:t>
              </a:r>
              <a:endParaRPr lang="en-NZ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78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Earthquake Claims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384" y="1866900"/>
            <a:ext cx="5080000" cy="4658444"/>
          </a:xfrm>
        </p:spPr>
        <p:txBody>
          <a:bodyPr>
            <a:normAutofit/>
          </a:bodyPr>
          <a:lstStyle/>
          <a:p>
            <a:pPr marL="455613" lvl="1" indent="-285750">
              <a:lnSpc>
                <a:spcPct val="150000"/>
              </a:lnSpc>
            </a:pPr>
            <a:r>
              <a:rPr lang="en-NZ" dirty="0" smtClean="0"/>
              <a:t>470,000 (residential) claims to EQC </a:t>
            </a:r>
          </a:p>
          <a:p>
            <a:pPr marL="455613" lvl="1" indent="-285750">
              <a:lnSpc>
                <a:spcPct val="150000"/>
              </a:lnSpc>
            </a:pPr>
            <a:r>
              <a:rPr lang="en-NZ" dirty="0" smtClean="0"/>
              <a:t>168,000 (residential and commercial) claims to private insurers </a:t>
            </a:r>
          </a:p>
          <a:p>
            <a:pPr marL="455613" lvl="1" indent="-285750">
              <a:lnSpc>
                <a:spcPct val="150000"/>
              </a:lnSpc>
            </a:pPr>
            <a:r>
              <a:rPr lang="en-NZ" dirty="0" smtClean="0"/>
              <a:t>Earthquake claims have been resolved using a range of options including:</a:t>
            </a:r>
          </a:p>
          <a:p>
            <a:pPr marL="633413" lvl="2" indent="-285750">
              <a:lnSpc>
                <a:spcPct val="150000"/>
              </a:lnSpc>
            </a:pPr>
            <a:r>
              <a:rPr lang="en-NZ" dirty="0" smtClean="0"/>
              <a:t>Direct negotiation</a:t>
            </a:r>
          </a:p>
          <a:p>
            <a:pPr marL="633413" lvl="2" indent="-285750">
              <a:lnSpc>
                <a:spcPct val="150000"/>
              </a:lnSpc>
            </a:pPr>
            <a:r>
              <a:rPr lang="en-NZ" dirty="0" smtClean="0"/>
              <a:t>Mediation </a:t>
            </a:r>
          </a:p>
          <a:p>
            <a:pPr marL="633413" lvl="2" indent="-285750">
              <a:lnSpc>
                <a:spcPct val="150000"/>
              </a:lnSpc>
            </a:pPr>
            <a:r>
              <a:rPr lang="en-NZ" dirty="0" smtClean="0"/>
              <a:t>District Court </a:t>
            </a:r>
          </a:p>
          <a:p>
            <a:pPr marL="633413" lvl="2" indent="-285750">
              <a:lnSpc>
                <a:spcPct val="150000"/>
              </a:lnSpc>
            </a:pPr>
            <a:r>
              <a:rPr lang="en-NZ" dirty="0" smtClean="0"/>
              <a:t>High Court List </a:t>
            </a:r>
          </a:p>
          <a:p>
            <a:pPr lvl="1" indent="0">
              <a:buNone/>
            </a:pPr>
            <a:endParaRPr lang="en-NZ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028700"/>
            <a:ext cx="5256584" cy="534609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937AB37-9C78-497F-8CBA-81C33E97160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1984" y="6352144"/>
            <a:ext cx="226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A</a:t>
            </a:r>
            <a:r>
              <a:rPr lang="en-NZ" sz="1400" dirty="0" smtClean="0"/>
              <a:t>s at February 2019</a:t>
            </a:r>
            <a:endParaRPr lang="en-NZ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581771"/>
            <a:ext cx="2875373" cy="2304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64800" y="1028700"/>
            <a:ext cx="959792" cy="5530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947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36712"/>
            <a:ext cx="7620000" cy="695672"/>
          </a:xfrm>
        </p:spPr>
        <p:txBody>
          <a:bodyPr/>
          <a:lstStyle/>
          <a:p>
            <a:r>
              <a:rPr lang="en-NZ" dirty="0" smtClean="0"/>
              <a:t>High Court – Earthquake List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712737"/>
            <a:ext cx="7620000" cy="1947663"/>
          </a:xfrm>
        </p:spPr>
        <p:txBody>
          <a:bodyPr/>
          <a:lstStyle/>
          <a:p>
            <a:pPr marL="455613" lvl="1" indent="-285750"/>
            <a:r>
              <a:rPr lang="en-NZ" dirty="0" smtClean="0"/>
              <a:t>The High Court set up a specific list for </a:t>
            </a:r>
            <a:r>
              <a:rPr lang="en-NZ" dirty="0" smtClean="0"/>
              <a:t>hearing earthquake </a:t>
            </a:r>
            <a:r>
              <a:rPr lang="en-NZ" dirty="0" smtClean="0"/>
              <a:t>claims </a:t>
            </a:r>
          </a:p>
          <a:p>
            <a:pPr marL="455613" lvl="1" indent="-285750"/>
            <a:r>
              <a:rPr lang="en-NZ" dirty="0" smtClean="0"/>
              <a:t>As at 30 September </a:t>
            </a:r>
            <a:r>
              <a:rPr lang="en-NZ" dirty="0" smtClean="0"/>
              <a:t>2018:</a:t>
            </a:r>
            <a:endParaRPr lang="en-NZ" dirty="0" smtClean="0"/>
          </a:p>
          <a:p>
            <a:pPr marL="633413" lvl="2" indent="-285750"/>
            <a:r>
              <a:rPr lang="en-NZ" dirty="0" smtClean="0"/>
              <a:t>1,279 </a:t>
            </a:r>
            <a:r>
              <a:rPr lang="en-NZ" dirty="0" smtClean="0"/>
              <a:t>earthquake related proceedings had been filed since the list was created</a:t>
            </a:r>
          </a:p>
          <a:p>
            <a:pPr marL="633413" lvl="2" indent="-285750"/>
            <a:r>
              <a:rPr lang="en-NZ" dirty="0" smtClean="0"/>
              <a:t>There were </a:t>
            </a:r>
            <a:r>
              <a:rPr lang="en-NZ" dirty="0" smtClean="0"/>
              <a:t>559 </a:t>
            </a:r>
            <a:r>
              <a:rPr lang="en-NZ" dirty="0" smtClean="0"/>
              <a:t>remaining active proceedings </a:t>
            </a:r>
            <a:endParaRPr lang="en-NZ" dirty="0" smtClean="0"/>
          </a:p>
          <a:p>
            <a:pPr marL="633413" lvl="2" indent="-285750"/>
            <a:endParaRPr lang="en-NZ" dirty="0" smtClean="0"/>
          </a:p>
          <a:p>
            <a:pPr marL="633413" lvl="2" indent="-285750"/>
            <a:endParaRPr lang="en-NZ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937AB37-9C78-497F-8CBA-81C33E97160A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359195"/>
              </p:ext>
            </p:extLst>
          </p:nvPr>
        </p:nvGraphicFramePr>
        <p:xfrm>
          <a:off x="1199456" y="2912111"/>
          <a:ext cx="7089329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144">
                  <a:extLst>
                    <a:ext uri="{9D8B030D-6E8A-4147-A177-3AD203B41FA5}">
                      <a16:colId xmlns:a16="http://schemas.microsoft.com/office/drawing/2014/main" val="3783830397"/>
                    </a:ext>
                  </a:extLst>
                </a:gridCol>
                <a:gridCol w="1000847">
                  <a:extLst>
                    <a:ext uri="{9D8B030D-6E8A-4147-A177-3AD203B41FA5}">
                      <a16:colId xmlns:a16="http://schemas.microsoft.com/office/drawing/2014/main" val="219642766"/>
                    </a:ext>
                  </a:extLst>
                </a:gridCol>
                <a:gridCol w="1918289">
                  <a:extLst>
                    <a:ext uri="{9D8B030D-6E8A-4147-A177-3AD203B41FA5}">
                      <a16:colId xmlns:a16="http://schemas.microsoft.com/office/drawing/2014/main" val="1575852354"/>
                    </a:ext>
                  </a:extLst>
                </a:gridCol>
                <a:gridCol w="1918289">
                  <a:extLst>
                    <a:ext uri="{9D8B030D-6E8A-4147-A177-3AD203B41FA5}">
                      <a16:colId xmlns:a16="http://schemas.microsoft.com/office/drawing/2014/main" val="3294039365"/>
                    </a:ext>
                  </a:extLst>
                </a:gridCol>
                <a:gridCol w="1292760">
                  <a:extLst>
                    <a:ext uri="{9D8B030D-6E8A-4147-A177-3AD203B41FA5}">
                      <a16:colId xmlns:a16="http://schemas.microsoft.com/office/drawing/2014/main" val="2768847689"/>
                    </a:ext>
                  </a:extLst>
                </a:gridCol>
              </a:tblGrid>
              <a:tr h="326853">
                <a:tc gridSpan="5">
                  <a:txBody>
                    <a:bodyPr/>
                    <a:lstStyle/>
                    <a:p>
                      <a:pPr algn="ctr"/>
                      <a:r>
                        <a:rPr lang="en-NZ" sz="1600" b="1" dirty="0" smtClean="0"/>
                        <a:t>Case</a:t>
                      </a:r>
                      <a:r>
                        <a:rPr lang="en-NZ" sz="1600" b="1" baseline="0" dirty="0" smtClean="0"/>
                        <a:t> disposals for years ending 30 September </a:t>
                      </a:r>
                      <a:endParaRPr lang="en-NZ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8378"/>
                  </a:ext>
                </a:extLst>
              </a:tr>
              <a:tr h="534850">
                <a:tc>
                  <a:txBody>
                    <a:bodyPr/>
                    <a:lstStyle/>
                    <a:p>
                      <a:pPr algn="ctr"/>
                      <a:r>
                        <a:rPr lang="en-NZ" sz="1500" b="1" dirty="0" smtClean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1" dirty="0" smtClean="0"/>
                        <a:t>Yearly Filings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1" dirty="0" smtClean="0"/>
                        <a:t>Judgment</a:t>
                      </a:r>
                      <a:r>
                        <a:rPr lang="en-NZ" sz="1500" b="1" baseline="0" dirty="0" smtClean="0"/>
                        <a:t> issued</a:t>
                      </a:r>
                      <a:endParaRPr lang="en-NZ" sz="15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1" dirty="0" smtClean="0"/>
                        <a:t>Settled or Discontinued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1" dirty="0" smtClean="0"/>
                        <a:t>Percentage</a:t>
                      </a:r>
                      <a:r>
                        <a:rPr lang="en-NZ" sz="1500" b="1" baseline="0" dirty="0" smtClean="0"/>
                        <a:t> resolved</a:t>
                      </a:r>
                      <a:endParaRPr lang="en-NZ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892813"/>
                  </a:ext>
                </a:extLst>
              </a:tr>
              <a:tr h="311996">
                <a:tc>
                  <a:txBody>
                    <a:bodyPr/>
                    <a:lstStyle/>
                    <a:p>
                      <a:pPr algn="ctr"/>
                      <a:r>
                        <a:rPr lang="en-NZ" sz="1500" b="1" dirty="0" smtClean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500" b="0" dirty="0" smtClean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91624"/>
                  </a:ext>
                </a:extLst>
              </a:tr>
              <a:tr h="311996">
                <a:tc>
                  <a:txBody>
                    <a:bodyPr/>
                    <a:lstStyle/>
                    <a:p>
                      <a:pPr algn="ctr"/>
                      <a:r>
                        <a:rPr lang="en-NZ" sz="1500" b="1" dirty="0" smtClean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100%</a:t>
                      </a:r>
                      <a:endParaRPr lang="en-NZ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560794"/>
                  </a:ext>
                </a:extLst>
              </a:tr>
              <a:tr h="311996">
                <a:tc>
                  <a:txBody>
                    <a:bodyPr/>
                    <a:lstStyle/>
                    <a:p>
                      <a:pPr algn="ctr"/>
                      <a:r>
                        <a:rPr lang="en-NZ" sz="1500" b="1" dirty="0" smtClean="0"/>
                        <a:t>2014</a:t>
                      </a:r>
                      <a:endParaRPr lang="en-NZ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154</a:t>
                      </a:r>
                      <a:endParaRPr lang="en-NZ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9</a:t>
                      </a:r>
                      <a:endParaRPr lang="en-NZ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59</a:t>
                      </a:r>
                      <a:endParaRPr lang="en-NZ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98%</a:t>
                      </a:r>
                      <a:endParaRPr lang="en-NZ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557805"/>
                  </a:ext>
                </a:extLst>
              </a:tr>
              <a:tr h="311996">
                <a:tc>
                  <a:txBody>
                    <a:bodyPr/>
                    <a:lstStyle/>
                    <a:p>
                      <a:pPr algn="ctr"/>
                      <a:r>
                        <a:rPr lang="en-NZ" sz="1500" b="1" dirty="0" smtClean="0"/>
                        <a:t>2015</a:t>
                      </a:r>
                      <a:endParaRPr lang="en-NZ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81</a:t>
                      </a:r>
                      <a:endParaRPr lang="en-NZ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9</a:t>
                      </a:r>
                      <a:endParaRPr lang="en-NZ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86</a:t>
                      </a:r>
                      <a:endParaRPr lang="en-NZ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94%</a:t>
                      </a:r>
                      <a:endParaRPr lang="en-NZ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45735"/>
                  </a:ext>
                </a:extLst>
              </a:tr>
              <a:tr h="311996">
                <a:tc>
                  <a:txBody>
                    <a:bodyPr/>
                    <a:lstStyle/>
                    <a:p>
                      <a:pPr algn="ctr"/>
                      <a:r>
                        <a:rPr lang="en-NZ" sz="1500" b="1" dirty="0" smtClean="0"/>
                        <a:t>2016</a:t>
                      </a:r>
                      <a:endParaRPr lang="en-NZ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316</a:t>
                      </a:r>
                      <a:endParaRPr lang="en-NZ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2</a:t>
                      </a:r>
                      <a:endParaRPr lang="en-NZ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125</a:t>
                      </a:r>
                      <a:endParaRPr lang="en-NZ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67%</a:t>
                      </a:r>
                      <a:endParaRPr lang="en-NZ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728487"/>
                  </a:ext>
                </a:extLst>
              </a:tr>
              <a:tr h="311996">
                <a:tc>
                  <a:txBody>
                    <a:bodyPr/>
                    <a:lstStyle/>
                    <a:p>
                      <a:pPr algn="ctr"/>
                      <a:r>
                        <a:rPr lang="en-NZ" sz="1500" b="1" dirty="0" smtClean="0"/>
                        <a:t>2017</a:t>
                      </a:r>
                      <a:endParaRPr lang="en-NZ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271</a:t>
                      </a:r>
                      <a:endParaRPr lang="en-NZ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7</a:t>
                      </a:r>
                      <a:endParaRPr lang="en-NZ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178</a:t>
                      </a:r>
                      <a:endParaRPr lang="en-NZ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26%</a:t>
                      </a:r>
                      <a:endParaRPr lang="en-NZ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87237"/>
                  </a:ext>
                </a:extLst>
              </a:tr>
              <a:tr h="311996">
                <a:tc>
                  <a:txBody>
                    <a:bodyPr/>
                    <a:lstStyle/>
                    <a:p>
                      <a:pPr algn="ctr"/>
                      <a:r>
                        <a:rPr lang="en-NZ" sz="1500" b="1" dirty="0" smtClean="0"/>
                        <a:t>2018</a:t>
                      </a:r>
                      <a:endParaRPr lang="en-NZ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253</a:t>
                      </a:r>
                      <a:endParaRPr lang="en-NZ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4</a:t>
                      </a:r>
                      <a:endParaRPr lang="en-NZ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184</a:t>
                      </a:r>
                      <a:endParaRPr lang="en-NZ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0" dirty="0" smtClean="0"/>
                        <a:t>3%</a:t>
                      </a:r>
                      <a:endParaRPr lang="en-NZ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618603"/>
                  </a:ext>
                </a:extLst>
              </a:tr>
              <a:tr h="311996">
                <a:tc>
                  <a:txBody>
                    <a:bodyPr/>
                    <a:lstStyle/>
                    <a:p>
                      <a:pPr algn="ctr"/>
                      <a:endParaRPr lang="en-NZ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1" dirty="0" smtClean="0"/>
                        <a:t>1279</a:t>
                      </a:r>
                      <a:endParaRPr lang="en-NZ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1" dirty="0" smtClean="0"/>
                        <a:t>53</a:t>
                      </a:r>
                      <a:endParaRPr lang="en-NZ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500" b="1" dirty="0" smtClean="0"/>
                        <a:t>661</a:t>
                      </a:r>
                      <a:endParaRPr lang="en-NZ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63549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016" y="1007189"/>
            <a:ext cx="3132713" cy="2088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93" y="4005064"/>
            <a:ext cx="3206336" cy="18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81000"/>
            <a:ext cx="8229600" cy="1295400"/>
          </a:xfrm>
        </p:spPr>
        <p:txBody>
          <a:bodyPr/>
          <a:lstStyle/>
          <a:p>
            <a:r>
              <a:rPr lang="en-NZ" dirty="0" smtClean="0"/>
              <a:t>Canterbury EQC Claims: Disputes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060847"/>
            <a:ext cx="10683800" cy="415604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937AB37-9C78-497F-8CBA-81C33E97160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79976" y="622350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Source: </a:t>
            </a:r>
            <a:r>
              <a:rPr lang="en-NZ" dirty="0" smtClean="0">
                <a:hlinkClick r:id="rId3"/>
              </a:rPr>
              <a:t>EQC Feb 19 Performance Dashboard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3631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tion 1">
  <a:themeElements>
    <a:clrScheme name="Duncan Cotterill">
      <a:dk1>
        <a:sysClr val="windowText" lastClr="000000"/>
      </a:dk1>
      <a:lt1>
        <a:sysClr val="window" lastClr="FFFFFF"/>
      </a:lt1>
      <a:dk2>
        <a:srgbClr val="2B828E"/>
      </a:dk2>
      <a:lt2>
        <a:srgbClr val="FFFFFF"/>
      </a:lt2>
      <a:accent1>
        <a:srgbClr val="2B828E"/>
      </a:accent1>
      <a:accent2>
        <a:srgbClr val="4BB987"/>
      </a:accent2>
      <a:accent3>
        <a:srgbClr val="00A7A0"/>
      </a:accent3>
      <a:accent4>
        <a:srgbClr val="FAE60B"/>
      </a:accent4>
      <a:accent5>
        <a:srgbClr val="D8E9E8"/>
      </a:accent5>
      <a:accent6>
        <a:srgbClr val="2B828E"/>
      </a:accent6>
      <a:hlink>
        <a:srgbClr val="FAE60B"/>
      </a:hlink>
      <a:folHlink>
        <a:srgbClr val="D8E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16x9.potx" id="{87C05D79-6D17-41D5-92BB-DDFFA3A14C7B}" vid="{38C4D660-5361-425C-8944-5F1757B427DA}"/>
    </a:ext>
  </a:extLst>
</a:theme>
</file>

<file path=ppt/theme/theme2.xml><?xml version="1.0" encoding="utf-8"?>
<a:theme xmlns:a="http://schemas.openxmlformats.org/drawingml/2006/main" name="Option 2">
  <a:themeElements>
    <a:clrScheme name="Duncan Cotterill">
      <a:dk1>
        <a:sysClr val="windowText" lastClr="000000"/>
      </a:dk1>
      <a:lt1>
        <a:sysClr val="window" lastClr="FFFFFF"/>
      </a:lt1>
      <a:dk2>
        <a:srgbClr val="2B828E"/>
      </a:dk2>
      <a:lt2>
        <a:srgbClr val="FFFFFF"/>
      </a:lt2>
      <a:accent1>
        <a:srgbClr val="2B828E"/>
      </a:accent1>
      <a:accent2>
        <a:srgbClr val="4BB987"/>
      </a:accent2>
      <a:accent3>
        <a:srgbClr val="00A7A0"/>
      </a:accent3>
      <a:accent4>
        <a:srgbClr val="FAE60B"/>
      </a:accent4>
      <a:accent5>
        <a:srgbClr val="D8E9E8"/>
      </a:accent5>
      <a:accent6>
        <a:srgbClr val="2B828E"/>
      </a:accent6>
      <a:hlink>
        <a:srgbClr val="FAE60B"/>
      </a:hlink>
      <a:folHlink>
        <a:srgbClr val="D8E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16x9.potx" id="{87C05D79-6D17-41D5-92BB-DDFFA3A14C7B}" vid="{CB756EB8-FFB0-49A0-8CBE-B6D14B3026F6}"/>
    </a:ext>
  </a:extLst>
</a:theme>
</file>

<file path=ppt/theme/theme3.xml><?xml version="1.0" encoding="utf-8"?>
<a:theme xmlns:a="http://schemas.openxmlformats.org/drawingml/2006/main" name="Option 3">
  <a:themeElements>
    <a:clrScheme name="Duncan Cotterill">
      <a:dk1>
        <a:sysClr val="windowText" lastClr="000000"/>
      </a:dk1>
      <a:lt1>
        <a:sysClr val="window" lastClr="FFFFFF"/>
      </a:lt1>
      <a:dk2>
        <a:srgbClr val="2B828E"/>
      </a:dk2>
      <a:lt2>
        <a:srgbClr val="FFFFFF"/>
      </a:lt2>
      <a:accent1>
        <a:srgbClr val="2B828E"/>
      </a:accent1>
      <a:accent2>
        <a:srgbClr val="4BB987"/>
      </a:accent2>
      <a:accent3>
        <a:srgbClr val="00A7A0"/>
      </a:accent3>
      <a:accent4>
        <a:srgbClr val="FAE60B"/>
      </a:accent4>
      <a:accent5>
        <a:srgbClr val="D8E9E8"/>
      </a:accent5>
      <a:accent6>
        <a:srgbClr val="2B828E"/>
      </a:accent6>
      <a:hlink>
        <a:srgbClr val="FAE60B"/>
      </a:hlink>
      <a:folHlink>
        <a:srgbClr val="D8E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16x9.potx" id="{87C05D79-6D17-41D5-92BB-DDFFA3A14C7B}" vid="{07CF7311-4551-47C1-83D9-E08804794A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6202</TotalTime>
  <Words>523</Words>
  <Application>Microsoft Office PowerPoint</Application>
  <PresentationFormat>Widescreen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Option 1</vt:lpstr>
      <vt:lpstr>Option 2</vt:lpstr>
      <vt:lpstr>Option 3</vt:lpstr>
      <vt:lpstr>Resolution of insurance claims arising out of the Canterbury earthquakes</vt:lpstr>
      <vt:lpstr>Contents</vt:lpstr>
      <vt:lpstr>The Canterbury Earthquakes</vt:lpstr>
      <vt:lpstr>Destruction from the Canterbury earthquakes</vt:lpstr>
      <vt:lpstr>Overview of Earthquake Commission (EQC)</vt:lpstr>
      <vt:lpstr>New Zealand’s Court Hierarchy </vt:lpstr>
      <vt:lpstr>Earthquake Claims </vt:lpstr>
      <vt:lpstr>High Court – Earthquake List</vt:lpstr>
      <vt:lpstr>Canterbury EQC Claims: Disputes</vt:lpstr>
      <vt:lpstr>Proposed Tribunal </vt:lpstr>
    </vt:vector>
  </TitlesOfParts>
  <Company>Duncan Cotterill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1 title slide over two lines</dc:title>
  <dc:creator>Duncan Cotterill</dc:creator>
  <cp:lastModifiedBy>Duncan Cotterill</cp:lastModifiedBy>
  <cp:revision>108</cp:revision>
  <dcterms:created xsi:type="dcterms:W3CDTF">2019-04-01T01:16:34Z</dcterms:created>
  <dcterms:modified xsi:type="dcterms:W3CDTF">2019-04-10T10:07:52Z</dcterms:modified>
</cp:coreProperties>
</file>